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8"/>
  </p:notesMasterIdLst>
  <p:sldIdLst>
    <p:sldId id="2056" r:id="rId5"/>
    <p:sldId id="2044" r:id="rId6"/>
    <p:sldId id="2058" r:id="rId7"/>
    <p:sldId id="2059" r:id="rId8"/>
    <p:sldId id="2060" r:id="rId9"/>
    <p:sldId id="2061" r:id="rId10"/>
    <p:sldId id="2062" r:id="rId11"/>
    <p:sldId id="2063" r:id="rId12"/>
    <p:sldId id="2064" r:id="rId13"/>
    <p:sldId id="2065" r:id="rId14"/>
    <p:sldId id="2066" r:id="rId15"/>
    <p:sldId id="2067" r:id="rId16"/>
    <p:sldId id="2057" r:id="rId17"/>
  </p:sldIdLst>
  <p:sldSz cx="11522075" cy="6484938"/>
  <p:notesSz cx="7315200" cy="12344400"/>
  <p:embeddedFontLst>
    <p:embeddedFont>
      <p:font typeface="Calibri" panose="020F0502020204030204" pitchFamily="34" charset="0"/>
      <p:regular r:id="rId19"/>
      <p:bold r:id="rId20"/>
      <p:italic r:id="rId21"/>
      <p:boldItalic r:id="rId22"/>
    </p:embeddedFont>
    <p:embeddedFont>
      <p:font typeface="FlexoSoft" panose="02000000000000000000" pitchFamily="2"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Montserrat Light" panose="00000400000000000000" pitchFamily="2" charset="0"/>
      <p:regular r:id="rId31"/>
      <p:italic r:id="rId32"/>
    </p:embeddedFont>
    <p:embeddedFont>
      <p:font typeface="Montserrat SemiBold" panose="00000700000000000000" pitchFamily="2" charset="0"/>
      <p:bold r:id="rId33"/>
      <p:boldItalic r:id="rId34"/>
    </p:embeddedFont>
    <p:embeddedFont>
      <p:font typeface="Open Sans" panose="020B0606030504020204" pitchFamily="34" charset="0"/>
      <p:regular r:id="rId35"/>
      <p:bold r:id="rId36"/>
      <p:italic r:id="rId37"/>
      <p:boldItalic r:id="rId38"/>
    </p:embeddedFont>
    <p:embeddedFont>
      <p:font typeface="Wingdings 2" panose="05020102010507070707" pitchFamily="18" charset="2"/>
      <p:regular r:id="rId39"/>
    </p:embeddedFont>
  </p:embeddedFontLst>
  <p:custDataLst>
    <p:tags r:id="rId4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59"/>
            <p14:sldId id="2060"/>
            <p14:sldId id="2061"/>
            <p14:sldId id="2062"/>
            <p14:sldId id="2063"/>
            <p14:sldId id="2064"/>
            <p14:sldId id="2065"/>
            <p14:sldId id="2066"/>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9EF5D5-4AF7-4B23-BFFC-0FADDF807824}" v="55" dt="2023-04-15T16:49:03.14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111" d="100"/>
          <a:sy n="111" d="100"/>
        </p:scale>
        <p:origin x="642"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02.05.2023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30.jpg"/><Relationship Id="rId18" Type="http://schemas.openxmlformats.org/officeDocument/2006/relationships/image" Target="../media/image35.png"/><Relationship Id="rId26" Type="http://schemas.openxmlformats.org/officeDocument/2006/relationships/image" Target="../media/image11.png"/><Relationship Id="rId39" Type="http://schemas.openxmlformats.org/officeDocument/2006/relationships/image" Target="../media/image55.png"/><Relationship Id="rId21" Type="http://schemas.openxmlformats.org/officeDocument/2006/relationships/image" Target="../media/image38.png"/><Relationship Id="rId34" Type="http://schemas.openxmlformats.org/officeDocument/2006/relationships/image" Target="../media/image50.png"/><Relationship Id="rId42" Type="http://schemas.openxmlformats.org/officeDocument/2006/relationships/image" Target="../media/image10.png"/><Relationship Id="rId47" Type="http://schemas.openxmlformats.org/officeDocument/2006/relationships/image" Target="../media/image62.png"/><Relationship Id="rId50" Type="http://schemas.openxmlformats.org/officeDocument/2006/relationships/image" Target="../media/image65.pn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png"/><Relationship Id="rId76" Type="http://schemas.openxmlformats.org/officeDocument/2006/relationships/image" Target="../media/image91.png"/><Relationship Id="rId7" Type="http://schemas.openxmlformats.org/officeDocument/2006/relationships/image" Target="../media/image24.png"/><Relationship Id="rId71" Type="http://schemas.openxmlformats.org/officeDocument/2006/relationships/image" Target="../media/image86.png"/><Relationship Id="rId2" Type="http://schemas.openxmlformats.org/officeDocument/2006/relationships/slideLayout" Target="../slideLayouts/slideLayout3.xml"/><Relationship Id="rId16" Type="http://schemas.openxmlformats.org/officeDocument/2006/relationships/image" Target="../media/image33.png"/><Relationship Id="rId29" Type="http://schemas.openxmlformats.org/officeDocument/2006/relationships/image" Target="../media/image45.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0.png"/><Relationship Id="rId53" Type="http://schemas.openxmlformats.org/officeDocument/2006/relationships/image" Target="../media/image68.pn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svg"/><Relationship Id="rId79" Type="http://schemas.openxmlformats.org/officeDocument/2006/relationships/image" Target="../media/image94.png"/><Relationship Id="rId5" Type="http://schemas.openxmlformats.org/officeDocument/2006/relationships/image" Target="../media/image22.png"/><Relationship Id="rId61" Type="http://schemas.openxmlformats.org/officeDocument/2006/relationships/image" Target="../media/image76.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7.png"/><Relationship Id="rId44" Type="http://schemas.openxmlformats.org/officeDocument/2006/relationships/image" Target="../media/image59.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png"/><Relationship Id="rId73" Type="http://schemas.openxmlformats.org/officeDocument/2006/relationships/image" Target="../media/image88.png"/><Relationship Id="rId78" Type="http://schemas.openxmlformats.org/officeDocument/2006/relationships/image" Target="../media/image93.png"/><Relationship Id="rId81" Type="http://schemas.openxmlformats.org/officeDocument/2006/relationships/image" Target="../media/image96.png"/><Relationship Id="rId4" Type="http://schemas.openxmlformats.org/officeDocument/2006/relationships/image" Target="../media/image7.emf"/><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8.png"/><Relationship Id="rId48" Type="http://schemas.openxmlformats.org/officeDocument/2006/relationships/image" Target="../media/image63.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png"/><Relationship Id="rId77" Type="http://schemas.openxmlformats.org/officeDocument/2006/relationships/image" Target="../media/image92.png"/><Relationship Id="rId8" Type="http://schemas.openxmlformats.org/officeDocument/2006/relationships/image" Target="../media/image25.png"/><Relationship Id="rId51" Type="http://schemas.openxmlformats.org/officeDocument/2006/relationships/image" Target="../media/image66.png"/><Relationship Id="rId72" Type="http://schemas.openxmlformats.org/officeDocument/2006/relationships/image" Target="../media/image87.png"/><Relationship Id="rId80" Type="http://schemas.openxmlformats.org/officeDocument/2006/relationships/image" Target="../media/image95.png"/><Relationship Id="rId3" Type="http://schemas.openxmlformats.org/officeDocument/2006/relationships/oleObject" Target="../embeddings/oleObject13.bin"/><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7.png"/><Relationship Id="rId41" Type="http://schemas.openxmlformats.org/officeDocument/2006/relationships/image" Target="../media/image57.pn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png"/><Relationship Id="rId1" Type="http://schemas.openxmlformats.org/officeDocument/2006/relationships/tags" Target="../tags/tag15.xml"/><Relationship Id="rId6" Type="http://schemas.openxmlformats.org/officeDocument/2006/relationships/image" Target="../media/image23.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4.png"/><Relationship Id="rId57"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97.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oleObject" Target="../embeddings/oleObject11.bin"/><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7.emf"/><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1.sv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hyperlink" Target="https://github.com/camaraproject/rep_main" TargetMode="Externa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01.05.2023</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997129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74" name="Gruppieren 73">
            <a:extLst>
              <a:ext uri="{FF2B5EF4-FFF2-40B4-BE49-F238E27FC236}">
                <a16:creationId xmlns:a16="http://schemas.microsoft.com/office/drawing/2014/main" id="{940EC5E8-4B9E-76AA-1A76-69535A93071A}"/>
              </a:ext>
            </a:extLst>
          </p:cNvPr>
          <p:cNvGrpSpPr/>
          <p:nvPr/>
        </p:nvGrpSpPr>
        <p:grpSpPr>
          <a:xfrm>
            <a:off x="321762" y="1739691"/>
            <a:ext cx="11142003" cy="784516"/>
            <a:chOff x="360862" y="1214814"/>
            <a:chExt cx="11142003" cy="784516"/>
          </a:xfrm>
        </p:grpSpPr>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479" y="1214814"/>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6"/>
            <a:stretch>
              <a:fillRect/>
            </a:stretch>
          </p:blipFill>
          <p:spPr>
            <a:xfrm>
              <a:off x="4563692" y="1473990"/>
              <a:ext cx="1220630" cy="266165"/>
            </a:xfrm>
            <a:prstGeom prst="rect">
              <a:avLst/>
            </a:prstGeom>
          </p:spPr>
        </p:pic>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7"/>
            <a:stretch>
              <a:fillRect/>
            </a:stretch>
          </p:blipFill>
          <p:spPr>
            <a:xfrm>
              <a:off x="9010738" y="1390540"/>
              <a:ext cx="1460074" cy="433064"/>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8"/>
            <a:stretch>
              <a:fillRect/>
            </a:stretch>
          </p:blipFill>
          <p:spPr>
            <a:xfrm>
              <a:off x="6725943" y="1338179"/>
              <a:ext cx="897557" cy="537786"/>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9"/>
            <a:stretch>
              <a:fillRect/>
            </a:stretch>
          </p:blipFill>
          <p:spPr>
            <a:xfrm>
              <a:off x="7886770" y="1421639"/>
              <a:ext cx="1039811" cy="370866"/>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10"/>
            <a:stretch>
              <a:fillRect/>
            </a:stretch>
          </p:blipFill>
          <p:spPr>
            <a:xfrm>
              <a:off x="3324521" y="1403694"/>
              <a:ext cx="1155014" cy="406757"/>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11"/>
            <a:stretch>
              <a:fillRect/>
            </a:stretch>
          </p:blipFill>
          <p:spPr>
            <a:xfrm>
              <a:off x="10375858" y="1234653"/>
              <a:ext cx="1127007" cy="744839"/>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12"/>
            <a:stretch>
              <a:fillRect/>
            </a:stretch>
          </p:blipFill>
          <p:spPr>
            <a:xfrm>
              <a:off x="360862" y="1474606"/>
              <a:ext cx="876888" cy="264932"/>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13"/>
            <a:stretch>
              <a:fillRect/>
            </a:stretch>
          </p:blipFill>
          <p:spPr>
            <a:xfrm>
              <a:off x="1321907" y="1228872"/>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14"/>
            <a:stretch>
              <a:fillRect/>
            </a:stretch>
          </p:blipFill>
          <p:spPr>
            <a:xfrm>
              <a:off x="2162464" y="1464984"/>
              <a:ext cx="1077900" cy="284176"/>
            </a:xfrm>
            <a:prstGeom prst="rect">
              <a:avLst/>
            </a:prstGeom>
          </p:spPr>
        </p:pic>
      </p:grpSp>
      <p:grpSp>
        <p:nvGrpSpPr>
          <p:cNvPr id="86" name="Gruppieren 85">
            <a:extLst>
              <a:ext uri="{FF2B5EF4-FFF2-40B4-BE49-F238E27FC236}">
                <a16:creationId xmlns:a16="http://schemas.microsoft.com/office/drawing/2014/main" id="{B5AE7EAB-BBDD-720A-AE74-72FA0463240D}"/>
              </a:ext>
            </a:extLst>
          </p:cNvPr>
          <p:cNvGrpSpPr/>
          <p:nvPr/>
        </p:nvGrpSpPr>
        <p:grpSpPr>
          <a:xfrm>
            <a:off x="215894" y="2316407"/>
            <a:ext cx="11131311" cy="932580"/>
            <a:chOff x="215894" y="2316407"/>
            <a:chExt cx="11131311" cy="932580"/>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15"/>
            <a:stretch>
              <a:fillRect/>
            </a:stretch>
          </p:blipFill>
          <p:spPr>
            <a:xfrm>
              <a:off x="10845448" y="2511067"/>
              <a:ext cx="501757" cy="543261"/>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16"/>
            <a:stretch>
              <a:fillRect/>
            </a:stretch>
          </p:blipFill>
          <p:spPr>
            <a:xfrm>
              <a:off x="2475179" y="2467988"/>
              <a:ext cx="1552273" cy="629419"/>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17"/>
            <a:stretch>
              <a:fillRect/>
            </a:stretch>
          </p:blipFill>
          <p:spPr>
            <a:xfrm>
              <a:off x="215894" y="2539672"/>
              <a:ext cx="1203290" cy="486051"/>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18"/>
            <a:stretch>
              <a:fillRect/>
            </a:stretch>
          </p:blipFill>
          <p:spPr>
            <a:xfrm>
              <a:off x="8507886" y="2689511"/>
              <a:ext cx="1068154" cy="186372"/>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19"/>
            <a:stretch>
              <a:fillRect/>
            </a:stretch>
          </p:blipFill>
          <p:spPr>
            <a:xfrm>
              <a:off x="1392728" y="2697666"/>
              <a:ext cx="1126661" cy="170062"/>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20"/>
            <a:stretch>
              <a:fillRect/>
            </a:stretch>
          </p:blipFill>
          <p:spPr>
            <a:xfrm>
              <a:off x="4745429" y="2556573"/>
              <a:ext cx="858426" cy="452248"/>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21"/>
            <a:stretch>
              <a:fillRect/>
            </a:stretch>
          </p:blipFill>
          <p:spPr>
            <a:xfrm>
              <a:off x="5621788" y="2316407"/>
              <a:ext cx="932580" cy="932580"/>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22"/>
            <a:stretch>
              <a:fillRect/>
            </a:stretch>
          </p:blipFill>
          <p:spPr>
            <a:xfrm>
              <a:off x="3983241" y="2581596"/>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23"/>
            <a:stretch>
              <a:fillRect/>
            </a:stretch>
          </p:blipFill>
          <p:spPr>
            <a:xfrm>
              <a:off x="6421382" y="2524834"/>
              <a:ext cx="1474026" cy="515727"/>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24"/>
            <a:stretch>
              <a:fillRect/>
            </a:stretch>
          </p:blipFill>
          <p:spPr>
            <a:xfrm>
              <a:off x="7931096" y="2538778"/>
              <a:ext cx="487838" cy="487838"/>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25"/>
            <a:stretch>
              <a:fillRect/>
            </a:stretch>
          </p:blipFill>
          <p:spPr>
            <a:xfrm>
              <a:off x="9664996" y="2613296"/>
              <a:ext cx="1127007" cy="338802"/>
            </a:xfrm>
            <a:prstGeom prst="rect">
              <a:avLst/>
            </a:prstGeom>
          </p:spPr>
        </p:pic>
      </p:grpSp>
      <p:grpSp>
        <p:nvGrpSpPr>
          <p:cNvPr id="94" name="Gruppieren 93">
            <a:extLst>
              <a:ext uri="{FF2B5EF4-FFF2-40B4-BE49-F238E27FC236}">
                <a16:creationId xmlns:a16="http://schemas.microsoft.com/office/drawing/2014/main" id="{1D69497F-DC8E-07E3-BC8B-51644599A090}"/>
              </a:ext>
            </a:extLst>
          </p:cNvPr>
          <p:cNvGrpSpPr/>
          <p:nvPr/>
        </p:nvGrpSpPr>
        <p:grpSpPr>
          <a:xfrm>
            <a:off x="316768" y="3562841"/>
            <a:ext cx="10948692" cy="888970"/>
            <a:chOff x="316768" y="3562841"/>
            <a:chExt cx="10948692" cy="888970"/>
          </a:xfrm>
        </p:grpSpPr>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26"/>
            <a:stretch>
              <a:fillRect/>
            </a:stretch>
          </p:blipFill>
          <p:spPr>
            <a:xfrm>
              <a:off x="316768" y="3930845"/>
              <a:ext cx="978772" cy="152962"/>
            </a:xfrm>
            <a:prstGeom prst="rect">
              <a:avLst/>
            </a:prstGeom>
          </p:spPr>
        </p:pic>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27"/>
            <a:stretch>
              <a:fillRect/>
            </a:stretch>
          </p:blipFill>
          <p:spPr>
            <a:xfrm>
              <a:off x="9173537" y="3702791"/>
              <a:ext cx="1114155" cy="6090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28"/>
            <a:stretch>
              <a:fillRect/>
            </a:stretch>
          </p:blipFill>
          <p:spPr>
            <a:xfrm>
              <a:off x="3367208" y="3562841"/>
              <a:ext cx="1335480" cy="888970"/>
            </a:xfrm>
            <a:prstGeom prst="rect">
              <a:avLst/>
            </a:prstGeom>
          </p:spPr>
        </p:pic>
        <p:pic>
          <p:nvPicPr>
            <p:cNvPr id="18" name="Grafik 17">
              <a:extLst>
                <a:ext uri="{FF2B5EF4-FFF2-40B4-BE49-F238E27FC236}">
                  <a16:creationId xmlns:a16="http://schemas.microsoft.com/office/drawing/2014/main" id="{F0AE17E9-BB46-023A-66F3-F6A59169A696}"/>
                </a:ext>
              </a:extLst>
            </p:cNvPr>
            <p:cNvPicPr>
              <a:picLocks noChangeAspect="1"/>
            </p:cNvPicPr>
            <p:nvPr/>
          </p:nvPicPr>
          <p:blipFill>
            <a:blip r:embed="rId29"/>
            <a:stretch>
              <a:fillRect/>
            </a:stretch>
          </p:blipFill>
          <p:spPr>
            <a:xfrm>
              <a:off x="8047052" y="3622321"/>
              <a:ext cx="1155014" cy="77001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30"/>
            <a:stretch>
              <a:fillRect/>
            </a:stretch>
          </p:blipFill>
          <p:spPr>
            <a:xfrm>
              <a:off x="7399119" y="3870114"/>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31"/>
            <a:stretch>
              <a:fillRect/>
            </a:stretch>
          </p:blipFill>
          <p:spPr>
            <a:xfrm>
              <a:off x="5096215" y="3734411"/>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32"/>
            <a:stretch>
              <a:fillRect/>
            </a:stretch>
          </p:blipFill>
          <p:spPr>
            <a:xfrm>
              <a:off x="10224649" y="3846787"/>
              <a:ext cx="1040811" cy="321078"/>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2305890" y="3869592"/>
              <a:ext cx="1224763" cy="275468"/>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33"/>
            <a:stretch>
              <a:fillRect/>
            </a:stretch>
          </p:blipFill>
          <p:spPr>
            <a:xfrm>
              <a:off x="6515508" y="3863767"/>
              <a:ext cx="771390" cy="287118"/>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34"/>
            <a:stretch>
              <a:fillRect/>
            </a:stretch>
          </p:blipFill>
          <p:spPr>
            <a:xfrm>
              <a:off x="1281905" y="3749383"/>
              <a:ext cx="1035283" cy="515887"/>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35"/>
            <a:stretch>
              <a:fillRect/>
            </a:stretch>
          </p:blipFill>
          <p:spPr>
            <a:xfrm>
              <a:off x="4533352" y="3746404"/>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36"/>
            <a:stretch>
              <a:fillRect/>
            </a:stretch>
          </p:blipFill>
          <p:spPr>
            <a:xfrm>
              <a:off x="5857186" y="3803588"/>
              <a:ext cx="531582" cy="407477"/>
            </a:xfrm>
            <a:prstGeom prst="rect">
              <a:avLst/>
            </a:prstGeom>
          </p:spPr>
        </p:pic>
      </p:grpSp>
      <p:grpSp>
        <p:nvGrpSpPr>
          <p:cNvPr id="15" name="Gruppieren 14">
            <a:extLst>
              <a:ext uri="{FF2B5EF4-FFF2-40B4-BE49-F238E27FC236}">
                <a16:creationId xmlns:a16="http://schemas.microsoft.com/office/drawing/2014/main" id="{954598AC-92AD-6B0C-FAA9-3F0C7D2BAABB}"/>
              </a:ext>
            </a:extLst>
          </p:cNvPr>
          <p:cNvGrpSpPr/>
          <p:nvPr/>
        </p:nvGrpSpPr>
        <p:grpSpPr>
          <a:xfrm>
            <a:off x="245431" y="5111658"/>
            <a:ext cx="11122741" cy="1281550"/>
            <a:chOff x="245431" y="5111658"/>
            <a:chExt cx="11122741" cy="1281550"/>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37"/>
            <a:stretch>
              <a:fillRect/>
            </a:stretch>
          </p:blipFill>
          <p:spPr>
            <a:xfrm>
              <a:off x="3775231" y="5111658"/>
              <a:ext cx="2278311" cy="1281550"/>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955173" y="5473230"/>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319004" y="5334323"/>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40"/>
            <a:stretch>
              <a:fillRect/>
            </a:stretch>
          </p:blipFill>
          <p:spPr>
            <a:xfrm>
              <a:off x="1394909" y="5639513"/>
              <a:ext cx="923898" cy="225841"/>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41"/>
            <a:stretch>
              <a:fillRect/>
            </a:stretch>
          </p:blipFill>
          <p:spPr>
            <a:xfrm>
              <a:off x="5459095" y="5473230"/>
              <a:ext cx="1696440" cy="558407"/>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42"/>
            <a:stretch>
              <a:fillRect/>
            </a:stretch>
          </p:blipFill>
          <p:spPr>
            <a:xfrm>
              <a:off x="7087305" y="5578605"/>
              <a:ext cx="1033684" cy="347657"/>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43"/>
            <a:stretch>
              <a:fillRect/>
            </a:stretch>
          </p:blipFill>
          <p:spPr>
            <a:xfrm>
              <a:off x="9749790" y="5537400"/>
              <a:ext cx="845303" cy="43006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44"/>
            <a:stretch>
              <a:fillRect/>
            </a:stretch>
          </p:blipFill>
          <p:spPr>
            <a:xfrm>
              <a:off x="8061375" y="5528715"/>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45"/>
            <a:stretch>
              <a:fillRect/>
            </a:stretch>
          </p:blipFill>
          <p:spPr>
            <a:xfrm>
              <a:off x="245431" y="5571930"/>
              <a:ext cx="1209093" cy="361006"/>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46"/>
            <a:stretch>
              <a:fillRect/>
            </a:stretch>
          </p:blipFill>
          <p:spPr>
            <a:xfrm>
              <a:off x="2155678" y="5468853"/>
              <a:ext cx="1429967" cy="567160"/>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47"/>
            <a:stretch>
              <a:fillRect/>
            </a:stretch>
          </p:blipFill>
          <p:spPr>
            <a:xfrm>
              <a:off x="10518228" y="5501326"/>
              <a:ext cx="849944" cy="502214"/>
            </a:xfrm>
            <a:prstGeom prst="rect">
              <a:avLst/>
            </a:prstGeom>
          </p:spPr>
        </p:pic>
      </p:grpSp>
      <p:grpSp>
        <p:nvGrpSpPr>
          <p:cNvPr id="64" name="Gruppieren 63">
            <a:extLst>
              <a:ext uri="{FF2B5EF4-FFF2-40B4-BE49-F238E27FC236}">
                <a16:creationId xmlns:a16="http://schemas.microsoft.com/office/drawing/2014/main" id="{F1DAA993-F7F1-DDAA-4BA4-64B5ABF9EFB6}"/>
              </a:ext>
            </a:extLst>
          </p:cNvPr>
          <p:cNvGrpSpPr/>
          <p:nvPr/>
        </p:nvGrpSpPr>
        <p:grpSpPr>
          <a:xfrm>
            <a:off x="291630" y="4679010"/>
            <a:ext cx="11173883" cy="996816"/>
            <a:chOff x="291630" y="4679010"/>
            <a:chExt cx="11173883" cy="996816"/>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48"/>
            <a:stretch>
              <a:fillRect/>
            </a:stretch>
          </p:blipFill>
          <p:spPr>
            <a:xfrm>
              <a:off x="291630" y="5051982"/>
              <a:ext cx="1077642" cy="250872"/>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698940"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50"/>
            <a:stretch>
              <a:fillRect/>
            </a:stretch>
          </p:blipFill>
          <p:spPr>
            <a:xfrm>
              <a:off x="4397755" y="4803523"/>
              <a:ext cx="747791" cy="74779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51"/>
            <a:stretch>
              <a:fillRect/>
            </a:stretch>
          </p:blipFill>
          <p:spPr>
            <a:xfrm>
              <a:off x="7437819" y="4898215"/>
              <a:ext cx="1289517" cy="558407"/>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52"/>
            <a:stretch>
              <a:fillRect/>
            </a:stretch>
          </p:blipFill>
          <p:spPr>
            <a:xfrm>
              <a:off x="9037624" y="4779629"/>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53"/>
            <a:stretch>
              <a:fillRect/>
            </a:stretch>
          </p:blipFill>
          <p:spPr>
            <a:xfrm>
              <a:off x="1300799" y="4953813"/>
              <a:ext cx="1429967" cy="447210"/>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54"/>
            <a:stretch>
              <a:fillRect/>
            </a:stretch>
          </p:blipFill>
          <p:spPr>
            <a:xfrm>
              <a:off x="3351911" y="5001087"/>
              <a:ext cx="1906285" cy="35266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55"/>
            <a:stretch>
              <a:fillRect/>
            </a:stretch>
          </p:blipFill>
          <p:spPr>
            <a:xfrm>
              <a:off x="6468246" y="4985961"/>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56"/>
            <a:stretch>
              <a:fillRect/>
            </a:stretch>
          </p:blipFill>
          <p:spPr>
            <a:xfrm>
              <a:off x="10615568" y="4679010"/>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57"/>
            <a:stretch>
              <a:fillRect/>
            </a:stretch>
          </p:blipFill>
          <p:spPr>
            <a:xfrm>
              <a:off x="5190875" y="5041867"/>
              <a:ext cx="1163032" cy="271102"/>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58"/>
            <a:stretch>
              <a:fillRect/>
            </a:stretch>
          </p:blipFill>
          <p:spPr>
            <a:xfrm>
              <a:off x="10079712" y="4802761"/>
              <a:ext cx="749315" cy="74931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59"/>
            <a:stretch>
              <a:fillRect/>
            </a:stretch>
          </p:blipFill>
          <p:spPr>
            <a:xfrm>
              <a:off x="8798554" y="4898215"/>
              <a:ext cx="392140" cy="558407"/>
            </a:xfrm>
            <a:prstGeom prst="rect">
              <a:avLst/>
            </a:prstGeom>
          </p:spPr>
        </p:pic>
      </p:grpSp>
      <p:grpSp>
        <p:nvGrpSpPr>
          <p:cNvPr id="91" name="Gruppieren 90">
            <a:extLst>
              <a:ext uri="{FF2B5EF4-FFF2-40B4-BE49-F238E27FC236}">
                <a16:creationId xmlns:a16="http://schemas.microsoft.com/office/drawing/2014/main" id="{9AACA4ED-14F6-3D95-C9D1-60D47CB41F23}"/>
              </a:ext>
            </a:extLst>
          </p:cNvPr>
          <p:cNvGrpSpPr/>
          <p:nvPr/>
        </p:nvGrpSpPr>
        <p:grpSpPr>
          <a:xfrm>
            <a:off x="292174" y="4007528"/>
            <a:ext cx="10948301" cy="1177379"/>
            <a:chOff x="292174" y="4007528"/>
            <a:chExt cx="10948301" cy="1177379"/>
          </a:xfrm>
        </p:grpSpPr>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60"/>
            <a:stretch>
              <a:fillRect/>
            </a:stretch>
          </p:blipFill>
          <p:spPr>
            <a:xfrm>
              <a:off x="292174" y="4406636"/>
              <a:ext cx="906476" cy="379163"/>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61"/>
            <a:stretch>
              <a:fillRect/>
            </a:stretch>
          </p:blipFill>
          <p:spPr>
            <a:xfrm>
              <a:off x="2695336" y="4245518"/>
              <a:ext cx="1246933" cy="701399"/>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62"/>
            <a:stretch>
              <a:fillRect/>
            </a:stretch>
          </p:blipFill>
          <p:spPr>
            <a:xfrm>
              <a:off x="7269082" y="4284599"/>
              <a:ext cx="623237" cy="623237"/>
            </a:xfrm>
            <a:prstGeom prst="rect">
              <a:avLst/>
            </a:prstGeom>
          </p:spPr>
        </p:pic>
        <p:pic>
          <p:nvPicPr>
            <p:cNvPr id="47" name="Picture 10">
              <a:extLst>
                <a:ext uri="{FF2B5EF4-FFF2-40B4-BE49-F238E27FC236}">
                  <a16:creationId xmlns:a16="http://schemas.microsoft.com/office/drawing/2014/main" id="{3044F7E0-F619-9426-1FE2-15CCF5AA846E}"/>
                </a:ext>
              </a:extLst>
            </p:cNvPr>
            <p:cNvPicPr>
              <a:picLocks noChangeAspect="1" noChangeArrowheads="1"/>
            </p:cNvPicPr>
            <p:nvPr/>
          </p:nvPicPr>
          <p:blipFill rotWithShape="1">
            <a:blip r:embed="rId63">
              <a:extLst>
                <a:ext uri="{28A0092B-C50C-407E-A947-70E740481C1C}">
                  <a14:useLocalDpi xmlns:a14="http://schemas.microsoft.com/office/drawing/2010/main" val="0"/>
                </a:ext>
              </a:extLst>
            </a:blip>
            <a:srcRect l="10088" t="22838" r="13692" b="27205"/>
            <a:stretch/>
          </p:blipFill>
          <p:spPr bwMode="auto">
            <a:xfrm>
              <a:off x="7977692" y="4448523"/>
              <a:ext cx="1076610" cy="295389"/>
            </a:xfrm>
            <a:prstGeom prst="rect">
              <a:avLst/>
            </a:prstGeom>
            <a:noFill/>
            <a:extLst>
              <a:ext uri="{909E8E84-426E-40DD-AFC4-6F175D3DCCD1}">
                <a14:hiddenFill xmlns:a14="http://schemas.microsoft.com/office/drawing/2010/main">
                  <a:solidFill>
                    <a:srgbClr val="FFFFFF"/>
                  </a:solidFill>
                </a14:hiddenFill>
              </a:ext>
            </a:extLst>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64"/>
            <a:stretch>
              <a:fillRect/>
            </a:stretch>
          </p:blipFill>
          <p:spPr>
            <a:xfrm>
              <a:off x="1284023" y="4366037"/>
              <a:ext cx="1325940" cy="460361"/>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65"/>
            <a:stretch>
              <a:fillRect/>
            </a:stretch>
          </p:blipFill>
          <p:spPr>
            <a:xfrm>
              <a:off x="4027642" y="4007528"/>
              <a:ext cx="1177379" cy="117737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66"/>
            <a:stretch>
              <a:fillRect/>
            </a:stretch>
          </p:blipFill>
          <p:spPr>
            <a:xfrm>
              <a:off x="5290394" y="4424992"/>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67"/>
            <a:stretch>
              <a:fillRect/>
            </a:stretch>
          </p:blipFill>
          <p:spPr>
            <a:xfrm>
              <a:off x="10226596" y="4520621"/>
              <a:ext cx="1013879" cy="151192"/>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68"/>
            <a:stretch>
              <a:fillRect/>
            </a:stretch>
          </p:blipFill>
          <p:spPr>
            <a:xfrm>
              <a:off x="6309075" y="4158900"/>
              <a:ext cx="874634" cy="874634"/>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69"/>
            <a:stretch>
              <a:fillRect/>
            </a:stretch>
          </p:blipFill>
          <p:spPr>
            <a:xfrm>
              <a:off x="9211169" y="4203959"/>
              <a:ext cx="784516" cy="784516"/>
            </a:xfrm>
            <a:prstGeom prst="rect">
              <a:avLst/>
            </a:prstGeom>
          </p:spPr>
        </p:pic>
      </p:grpSp>
      <p:grpSp>
        <p:nvGrpSpPr>
          <p:cNvPr id="102" name="Gruppieren 101">
            <a:extLst>
              <a:ext uri="{FF2B5EF4-FFF2-40B4-BE49-F238E27FC236}">
                <a16:creationId xmlns:a16="http://schemas.microsoft.com/office/drawing/2014/main" id="{F0132294-4D84-AAFD-BAE6-B4AF6477AD60}"/>
              </a:ext>
            </a:extLst>
          </p:cNvPr>
          <p:cNvGrpSpPr/>
          <p:nvPr/>
        </p:nvGrpSpPr>
        <p:grpSpPr>
          <a:xfrm>
            <a:off x="196081" y="2825046"/>
            <a:ext cx="11052615" cy="1072157"/>
            <a:chOff x="196081" y="2825046"/>
            <a:chExt cx="11052615" cy="1072157"/>
          </a:xfrm>
        </p:grpSpPr>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70"/>
            <a:stretch>
              <a:fillRect/>
            </a:stretch>
          </p:blipFill>
          <p:spPr>
            <a:xfrm>
              <a:off x="5145651" y="3228087"/>
              <a:ext cx="1312871" cy="266075"/>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71"/>
            <a:stretch>
              <a:fillRect/>
            </a:stretch>
          </p:blipFill>
          <p:spPr>
            <a:xfrm>
              <a:off x="9994799" y="3250102"/>
              <a:ext cx="1253897" cy="222044"/>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72"/>
            <a:stretch>
              <a:fillRect/>
            </a:stretch>
          </p:blipFill>
          <p:spPr>
            <a:xfrm>
              <a:off x="4108675" y="3131985"/>
              <a:ext cx="1024065" cy="45827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273597" y="3289418"/>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75"/>
            <a:stretch>
              <a:fillRect/>
            </a:stretch>
          </p:blipFill>
          <p:spPr>
            <a:xfrm>
              <a:off x="3105106" y="3241409"/>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76"/>
            <a:stretch>
              <a:fillRect/>
            </a:stretch>
          </p:blipFill>
          <p:spPr>
            <a:xfrm>
              <a:off x="196081" y="3183108"/>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77"/>
            <a:stretch>
              <a:fillRect/>
            </a:stretch>
          </p:blipFill>
          <p:spPr>
            <a:xfrm>
              <a:off x="9292902" y="3111799"/>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78"/>
            <a:stretch>
              <a:fillRect/>
            </a:stretch>
          </p:blipFill>
          <p:spPr>
            <a:xfrm>
              <a:off x="2265134" y="2825046"/>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79"/>
            <a:stretch>
              <a:fillRect/>
            </a:stretch>
          </p:blipFill>
          <p:spPr>
            <a:xfrm>
              <a:off x="6577978" y="3214535"/>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80"/>
            <a:stretch>
              <a:fillRect/>
            </a:stretch>
          </p:blipFill>
          <p:spPr>
            <a:xfrm>
              <a:off x="7445892" y="3096120"/>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81"/>
            <a:stretch>
              <a:fillRect/>
            </a:stretch>
          </p:blipFill>
          <p:spPr>
            <a:xfrm>
              <a:off x="8214972" y="3153355"/>
              <a:ext cx="896375" cy="415538"/>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202575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Network API</a:t>
            </a:r>
            <a:br>
              <a:rPr lang="de-DE" dirty="0"/>
            </a:br>
            <a:r>
              <a:rPr lang="de-DE" dirty="0" err="1"/>
              <a:t>Families</a:t>
            </a:r>
            <a:endParaRPr lang="de-DE" dirty="0"/>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8357062"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8357062" y="5515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8" name="TextBox 8">
            <a:extLst>
              <a:ext uri="{FF2B5EF4-FFF2-40B4-BE49-F238E27FC236}">
                <a16:creationId xmlns:a16="http://schemas.microsoft.com/office/drawing/2014/main" id="{0A953785-E519-78B6-ED8D-7943015B543B}"/>
              </a:ext>
            </a:extLst>
          </p:cNvPr>
          <p:cNvSpPr txBox="1"/>
          <p:nvPr/>
        </p:nvSpPr>
        <p:spPr>
          <a:xfrm>
            <a:off x="5927130" y="5517656"/>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Allows users to set mobile connection quality </a:t>
            </a:r>
          </a:p>
          <a:p>
            <a:r>
              <a:rPr lang="en-US" sz="1200" dirty="0">
                <a:latin typeface="Montserrat Light" panose="00000400000000000000" pitchFamily="2" charset="0"/>
              </a:rPr>
              <a:t>and get notifications</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6046596"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Quality on Demand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3697626"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651871" y="5497613"/>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8363384"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Identity and Consent </a:t>
            </a:r>
            <a:r>
              <a:rPr lang="en-US" sz="1600" dirty="0" err="1">
                <a:solidFill>
                  <a:srgbClr val="FFFFFF"/>
                </a:solidFill>
                <a:latin typeface="Montserrat SemiBold" panose="00000700000000000000" pitchFamily="2" charset="0"/>
                <a:cs typeface="Arial" panose="020B0604020202020204" pitchFamily="34" charset="0"/>
              </a:rPr>
              <a:t>Mgmt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8363384" y="385647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sp>
        <p:nvSpPr>
          <p:cNvPr id="14" name="Rectangle: Rounded Corners 13">
            <a:extLst>
              <a:ext uri="{FF2B5EF4-FFF2-40B4-BE49-F238E27FC236}">
                <a16:creationId xmlns:a16="http://schemas.microsoft.com/office/drawing/2014/main" id="{D0BD93B7-6F02-38FE-212E-B5265A99144C}"/>
              </a:ext>
            </a:extLst>
          </p:cNvPr>
          <p:cNvSpPr/>
          <p:nvPr/>
        </p:nvSpPr>
        <p:spPr>
          <a:xfrm>
            <a:off x="3724259"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Edge Cloud</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8363384"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a:t>
            </a:r>
          </a:p>
          <a:p>
            <a:pPr algn="ctr"/>
            <a:r>
              <a:rPr lang="en-US" sz="1600" dirty="0">
                <a:solidFill>
                  <a:srgbClr val="FFFFFF"/>
                </a:solidFill>
                <a:latin typeface="Montserrat SemiBold" panose="00000700000000000000" pitchFamily="2" charset="0"/>
                <a:cs typeface="Arial" panose="020B0604020202020204" pitchFamily="34" charset="0"/>
              </a:rPr>
              <a:t>Location</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6043821"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Identifier</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1404697"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3724259"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Carrier Billing</a:t>
            </a:r>
          </a:p>
          <a:p>
            <a:pPr algn="ctr"/>
            <a:r>
              <a:rPr lang="en-US" sz="1600" dirty="0" err="1">
                <a:solidFill>
                  <a:srgbClr val="FFFFFF"/>
                </a:solidFill>
                <a:latin typeface="Montserrat SemiBold" panose="00000700000000000000" pitchFamily="2" charset="0"/>
                <a:cs typeface="Arial" panose="020B0604020202020204" pitchFamily="34" charset="0"/>
              </a:rPr>
              <a:t>CheckOut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1404697"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Status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6043821"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Home Devices </a:t>
            </a:r>
            <a:r>
              <a:rPr lang="en-US" sz="1600" dirty="0" err="1">
                <a:solidFill>
                  <a:srgbClr val="FFFFFF"/>
                </a:solidFill>
                <a:latin typeface="Montserrat SemiBold" panose="00000700000000000000" pitchFamily="2" charset="0"/>
                <a:cs typeface="Arial" panose="020B0604020202020204" pitchFamily="34" charset="0"/>
              </a:rPr>
              <a:t>QoD</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21" name="TextBox 28">
            <a:extLst>
              <a:ext uri="{FF2B5EF4-FFF2-40B4-BE49-F238E27FC236}">
                <a16:creationId xmlns:a16="http://schemas.microsoft.com/office/drawing/2014/main" id="{701DDB0A-4059-8256-CCFA-93B9239BC88C}"/>
              </a:ext>
            </a:extLst>
          </p:cNvPr>
          <p:cNvSpPr txBox="1"/>
          <p:nvPr/>
        </p:nvSpPr>
        <p:spPr>
          <a:xfrm>
            <a:off x="1209423" y="2341583"/>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22" name="TextBox 29">
            <a:extLst>
              <a:ext uri="{FF2B5EF4-FFF2-40B4-BE49-F238E27FC236}">
                <a16:creationId xmlns:a16="http://schemas.microsoft.com/office/drawing/2014/main" id="{35C06FC1-15AE-7C1B-742C-9C41D3B88954}"/>
              </a:ext>
            </a:extLst>
          </p:cNvPr>
          <p:cNvSpPr txBox="1"/>
          <p:nvPr/>
        </p:nvSpPr>
        <p:spPr>
          <a:xfrm>
            <a:off x="3651871" y="2377139"/>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23" name="TextBox 30">
            <a:extLst>
              <a:ext uri="{FF2B5EF4-FFF2-40B4-BE49-F238E27FC236}">
                <a16:creationId xmlns:a16="http://schemas.microsoft.com/office/drawing/2014/main" id="{6E70D4FB-3C7D-B377-45FE-02979E0D3AD6}"/>
              </a:ext>
            </a:extLst>
          </p:cNvPr>
          <p:cNvSpPr txBox="1"/>
          <p:nvPr/>
        </p:nvSpPr>
        <p:spPr>
          <a:xfrm>
            <a:off x="5961763" y="2377139"/>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24" name="TextBox 31">
            <a:extLst>
              <a:ext uri="{FF2B5EF4-FFF2-40B4-BE49-F238E27FC236}">
                <a16:creationId xmlns:a16="http://schemas.microsoft.com/office/drawing/2014/main" id="{8297DF00-C5F8-AFC2-7F3E-B784CC682D6A}"/>
              </a:ext>
            </a:extLst>
          </p:cNvPr>
          <p:cNvSpPr txBox="1"/>
          <p:nvPr/>
        </p:nvSpPr>
        <p:spPr>
          <a:xfrm>
            <a:off x="8456881" y="2371399"/>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25" name="TextBox 32">
            <a:extLst>
              <a:ext uri="{FF2B5EF4-FFF2-40B4-BE49-F238E27FC236}">
                <a16:creationId xmlns:a16="http://schemas.microsoft.com/office/drawing/2014/main" id="{DFE183D6-74BB-D456-824E-B879A9B2D4FE}"/>
              </a:ext>
            </a:extLst>
          </p:cNvPr>
          <p:cNvSpPr txBox="1"/>
          <p:nvPr/>
        </p:nvSpPr>
        <p:spPr>
          <a:xfrm>
            <a:off x="1404696" y="386221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26" name="TextBox 33">
            <a:extLst>
              <a:ext uri="{FF2B5EF4-FFF2-40B4-BE49-F238E27FC236}">
                <a16:creationId xmlns:a16="http://schemas.microsoft.com/office/drawing/2014/main" id="{E78C5FD0-2CE6-6D5F-9079-DD17612D3961}"/>
              </a:ext>
            </a:extLst>
          </p:cNvPr>
          <p:cNvSpPr txBox="1"/>
          <p:nvPr/>
        </p:nvSpPr>
        <p:spPr>
          <a:xfrm>
            <a:off x="3651872" y="3856473"/>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27" name="TextBox 35">
            <a:extLst>
              <a:ext uri="{FF2B5EF4-FFF2-40B4-BE49-F238E27FC236}">
                <a16:creationId xmlns:a16="http://schemas.microsoft.com/office/drawing/2014/main" id="{4B3AD2FD-68A1-CBB8-2367-AD5A328A624D}"/>
              </a:ext>
            </a:extLst>
          </p:cNvPr>
          <p:cNvSpPr txBox="1"/>
          <p:nvPr/>
        </p:nvSpPr>
        <p:spPr>
          <a:xfrm>
            <a:off x="6031542" y="3845094"/>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 </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1387160"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Number Verification</a:t>
            </a:r>
          </a:p>
        </p:txBody>
      </p:sp>
      <p:sp>
        <p:nvSpPr>
          <p:cNvPr id="29" name="TextBox 11">
            <a:extLst>
              <a:ext uri="{FF2B5EF4-FFF2-40B4-BE49-F238E27FC236}">
                <a16:creationId xmlns:a16="http://schemas.microsoft.com/office/drawing/2014/main" id="{6129EC0F-909D-8899-A129-A565F0F10C69}"/>
              </a:ext>
            </a:extLst>
          </p:cNvPr>
          <p:cNvSpPr txBox="1"/>
          <p:nvPr/>
        </p:nvSpPr>
        <p:spPr>
          <a:xfrm>
            <a:off x="1387160" y="5509505"/>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
        <p:nvSpPr>
          <p:cNvPr id="4" name="Rechteck 3">
            <a:extLst>
              <a:ext uri="{FF2B5EF4-FFF2-40B4-BE49-F238E27FC236}">
                <a16:creationId xmlns:a16="http://schemas.microsoft.com/office/drawing/2014/main" id="{9D8C861F-3B77-5DEE-404C-E2AF47E212D8}"/>
              </a:ext>
            </a:extLst>
          </p:cNvPr>
          <p:cNvSpPr/>
          <p:nvPr/>
        </p:nvSpPr>
        <p:spPr>
          <a:xfrm>
            <a:off x="1305017" y="1704515"/>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480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6" name="Grafik 5">
            <a:extLst>
              <a:ext uri="{FF2B5EF4-FFF2-40B4-BE49-F238E27FC236}">
                <a16:creationId xmlns:a16="http://schemas.microsoft.com/office/drawing/2014/main" id="{E2AF626C-BE65-C350-879D-603E47F3AD56}"/>
              </a:ext>
            </a:extLst>
          </p:cNvPr>
          <p:cNvPicPr>
            <a:picLocks noChangeAspect="1"/>
          </p:cNvPicPr>
          <p:nvPr/>
        </p:nvPicPr>
        <p:blipFill>
          <a:blip r:embed="rId5"/>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To enable API roaming also the </a:t>
            </a:r>
            <a:r>
              <a:rPr lang="en-US" sz="1600" dirty="0">
                <a:latin typeface="Montserrat SemiBold" panose="00000700000000000000" pitchFamily="2" charset="0"/>
              </a:rPr>
              <a:t>east-/westbound interface </a:t>
            </a:r>
            <a:r>
              <a:rPr lang="en-US" sz="1600" dirty="0"/>
              <a:t>(telco operator to telco operator) is in scope.</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t>
            </a:r>
          </a:p>
          <a:p>
            <a:pPr marL="285750" indent="-285750">
              <a:buFont typeface="Arial" panose="020B0604020202020204" pitchFamily="34" charset="0"/>
              <a:buChar char="•"/>
            </a:pPr>
            <a:r>
              <a:rPr lang="en-US" sz="1600" dirty="0"/>
              <a:t>Create test plan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r>
              <a:rPr lang="en-US" sz="1600" dirty="0"/>
              <a:t> for Service APIs</a:t>
            </a:r>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definitions, code and documentation</a:t>
            </a:r>
          </a:p>
          <a:p>
            <a:pPr marL="285750" indent="-285750">
              <a:buFont typeface="Arial" panose="020B0604020202020204" pitchFamily="34" charset="0"/>
              <a:buChar char="•"/>
            </a:pPr>
            <a:r>
              <a:rPr lang="en-US" sz="1600" dirty="0"/>
              <a:t>Test plan, cases and tools for Service APIs both contained in deployment packages. </a:t>
            </a:r>
          </a:p>
          <a:p>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https://github.com/camaraproject/rep_main</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3.xml><?xml version="1.0" encoding="utf-8"?>
<ds:datastoreItem xmlns:ds="http://schemas.openxmlformats.org/officeDocument/2006/customXml" ds:itemID="{FF677FE1-723C-482F-8191-BAFB499046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824</Words>
  <Application>Microsoft Office PowerPoint</Application>
  <PresentationFormat>Benutzerdefiniert</PresentationFormat>
  <Paragraphs>137</Paragraphs>
  <Slides>13</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13</vt:i4>
      </vt:variant>
    </vt:vector>
  </HeadingPairs>
  <TitlesOfParts>
    <vt:vector size="23" baseType="lpstr">
      <vt:lpstr>Wingdings 2</vt:lpstr>
      <vt:lpstr>Calibri</vt:lpstr>
      <vt:lpstr>FlexoSoft</vt:lpstr>
      <vt:lpstr>Arial</vt:lpstr>
      <vt:lpstr>Montserrat SemiBold</vt:lpstr>
      <vt:lpstr>Montserrat Light</vt:lpstr>
      <vt:lpstr>Montserrat</vt:lpstr>
      <vt:lpstr>Open Sans</vt:lpstr>
      <vt:lpstr>Detecon_Master</vt:lpstr>
      <vt:lpstr>think-cell Folie</vt:lpstr>
      <vt:lpstr>PowerPoint-Präsentation</vt:lpstr>
      <vt:lpstr>APIs enabling seamless access to Telco network capabilitites</vt:lpstr>
      <vt:lpstr>5G network capabilities Introduction </vt:lpstr>
      <vt:lpstr>Abstraction API  Architecture</vt:lpstr>
      <vt:lpstr>Abstraction API  Distribution Options</vt:lpstr>
      <vt:lpstr>Availability Benefit</vt:lpstr>
      <vt:lpstr>CAMARA Mission</vt:lpstr>
      <vt:lpstr>CAMARA Scope</vt:lpstr>
      <vt:lpstr>CAMARA Scope</vt:lpstr>
      <vt:lpstr>CAMARA Logos </vt:lpstr>
      <vt:lpstr>Current Network API Families</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11</cp:revision>
  <dcterms:created xsi:type="dcterms:W3CDTF">2023-03-22T16:25:12Z</dcterms:created>
  <dcterms:modified xsi:type="dcterms:W3CDTF">2023-05-02T11:08:35Z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